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63" r:id="rId2"/>
  </p:sldMasterIdLst>
  <p:sldIdLst>
    <p:sldId id="259" r:id="rId3"/>
    <p:sldId id="264" r:id="rId4"/>
    <p:sldId id="265" r:id="rId5"/>
    <p:sldId id="266" r:id="rId6"/>
    <p:sldId id="289" r:id="rId7"/>
    <p:sldId id="285" r:id="rId8"/>
    <p:sldId id="268" r:id="rId9"/>
    <p:sldId id="288" r:id="rId10"/>
    <p:sldId id="262" r:id="rId11"/>
    <p:sldId id="273" r:id="rId12"/>
    <p:sldId id="274" r:id="rId13"/>
    <p:sldId id="275" r:id="rId14"/>
    <p:sldId id="276" r:id="rId15"/>
    <p:sldId id="263" r:id="rId16"/>
    <p:sldId id="270" r:id="rId17"/>
    <p:sldId id="277" r:id="rId18"/>
    <p:sldId id="278" r:id="rId19"/>
    <p:sldId id="287" r:id="rId20"/>
    <p:sldId id="281" r:id="rId21"/>
    <p:sldId id="282" r:id="rId22"/>
    <p:sldId id="284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94"/>
  </p:normalViewPr>
  <p:slideViewPr>
    <p:cSldViewPr snapToGrid="0" snapToObjects="1" showGuides="1">
      <p:cViewPr varScale="1">
        <p:scale>
          <a:sx n="114" d="100"/>
          <a:sy n="114" d="100"/>
        </p:scale>
        <p:origin x="46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2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25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41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65DA-AFDE-3547-A5DF-B66BE41E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31622-9E87-E848-BD11-AB7ED6CE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B313-7966-194F-8480-581457A4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A42CA-3DE9-8A4D-A39A-A7F1C214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0D7FB-51A8-7549-B1F9-C6EDC300D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13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585-3C6B-6444-83F0-1C102235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901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1F7A-16D2-5345-992E-D9915543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E692-2453-D140-9AC8-78058D18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08CF-3913-6E49-A1B9-C296F5E7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300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386-AAE0-2349-B0B0-B99F975C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69BB-39ED-5246-95D9-B64A4B028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2F7E-AF03-ED4E-AFA9-D876A438D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545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457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1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1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2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ession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1184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1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2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1081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7" y="4881561"/>
            <a:ext cx="5416826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29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6639340" y="4881560"/>
            <a:ext cx="5131904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8940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40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032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8125253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CBC9435-CE95-8348-A5EF-FE587A1A7171}"/>
              </a:ext>
            </a:extLst>
          </p:cNvPr>
          <p:cNvSpPr txBox="1">
            <a:spLocks/>
          </p:cNvSpPr>
          <p:nvPr userDrawn="1"/>
        </p:nvSpPr>
        <p:spPr>
          <a:xfrm>
            <a:off x="4147931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422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11489634" cy="113568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10139"/>
            <a:ext cx="11489634" cy="448254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49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2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47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65DA-AFDE-3547-A5DF-B66BE41E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31622-9E87-E848-BD11-AB7ED6CE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B313-7966-194F-8480-581457A4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A42CA-3DE9-8A4D-A39A-A7F1C214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0D7FB-51A8-7549-B1F9-C6EDC300D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497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585-3C6B-6444-83F0-1C102235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082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1F7A-16D2-5345-992E-D9915543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E692-2453-D140-9AC8-78058D18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08CF-3913-6E49-A1B9-C296F5E7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34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386-AAE0-2349-B0B0-B99F975C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69BB-39ED-5246-95D9-B64A4B028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2F7E-AF03-ED4E-AFA9-D876A438D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1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2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ession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2448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118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809" y="4881561"/>
            <a:ext cx="5396948" cy="1091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328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84435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E1D761-9ADD-7E44-BEE2-40CC489588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8961" y="4881561"/>
            <a:ext cx="5396948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9056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39" cy="1091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2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24994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9279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0EE09C-5691-714D-A137-A54D91BAF1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4210" y="4881563"/>
            <a:ext cx="3896139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BD67-6BCF-5D48-BA8C-D698FD32C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9925" y="4881563"/>
            <a:ext cx="3896139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29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shot - 4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4" y="4881561"/>
            <a:ext cx="2782956" cy="1091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322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436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434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0EE09C-5691-714D-A137-A54D91BAF1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5862" y="4881563"/>
            <a:ext cx="2782956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BD67-6BCF-5D48-BA8C-D698FD32C5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9748" y="4881563"/>
            <a:ext cx="2782956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7A94915-E2B1-CC43-B205-D9FEC41BF6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20200" y="4881216"/>
            <a:ext cx="2782956" cy="1092200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8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D9635C-2AEF-7941-BAC2-77EC592B93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11489634" cy="113568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10139"/>
            <a:ext cx="11489634" cy="448254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9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60" r:id="rId4"/>
    <p:sldLayoutId id="2147483649" r:id="rId5"/>
    <p:sldLayoutId id="2147483661" r:id="rId6"/>
    <p:sldLayoutId id="2147483662" r:id="rId7"/>
    <p:sldLayoutId id="2147483678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6" r:id="rId14"/>
    <p:sldLayoutId id="21474836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5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DE6DFE-2C53-9740-B6C4-127EEAA2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SCT 2022</a:t>
            </a:r>
            <a:b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Session</a:t>
            </a:r>
          </a:p>
        </p:txBody>
      </p:sp>
    </p:spTree>
    <p:extLst>
      <p:ext uri="{BB962C8B-B14F-4D97-AF65-F5344CB8AC3E}">
        <p14:creationId xmlns:p14="http://schemas.microsoft.com/office/powerpoint/2010/main" val="34899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26D66-F115-4466-BB77-735CA816B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1" dirty="0"/>
              <a:t>Thomas Cook, PhD</a:t>
            </a:r>
          </a:p>
          <a:p>
            <a:r>
              <a:rPr lang="en-US" sz="2800" dirty="0"/>
              <a:t>University of Wisconsin, Madison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28CC8-05B3-4D1B-A72B-95A3B379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of 2022 Fellows</a:t>
            </a:r>
          </a:p>
        </p:txBody>
      </p:sp>
      <p:pic>
        <p:nvPicPr>
          <p:cNvPr id="7" name="Picture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7F7A64-722F-43FC-A4F4-45F450FFDD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759" t="1242" r="904" b="9495"/>
          <a:stretch/>
        </p:blipFill>
        <p:spPr>
          <a:xfrm rot="5400000">
            <a:off x="1684338" y="2143125"/>
            <a:ext cx="2743200" cy="2286000"/>
          </a:xfrm>
        </p:spPr>
      </p:pic>
      <p:pic>
        <p:nvPicPr>
          <p:cNvPr id="9" name="Picture Placeholder 8" descr="A picture containing person, wall, smiling, posing&#10;&#10;Description automatically generated">
            <a:extLst>
              <a:ext uri="{FF2B5EF4-FFF2-40B4-BE49-F238E27FC236}">
                <a16:creationId xmlns:a16="http://schemas.microsoft.com/office/drawing/2014/main" id="{F274D4E0-4E13-4FCB-861C-4379AD19A5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0722" t="2843" r="25437"/>
          <a:stretch/>
        </p:blipFill>
        <p:spPr>
          <a:xfrm>
            <a:off x="7984435" y="1914524"/>
            <a:ext cx="2286000" cy="2743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C738E-E978-3248-ABF3-47616EF3E0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Alexia </a:t>
            </a:r>
            <a:r>
              <a:rPr lang="en-US" b="1" dirty="0" err="1"/>
              <a:t>Iasonos</a:t>
            </a:r>
            <a:r>
              <a:rPr lang="en-US" b="1" dirty="0"/>
              <a:t>, PhD</a:t>
            </a:r>
          </a:p>
          <a:p>
            <a:r>
              <a:rPr lang="en-US" dirty="0"/>
              <a:t>Memorial Sloan Kettering </a:t>
            </a:r>
          </a:p>
          <a:p>
            <a:r>
              <a:rPr lang="en-US" dirty="0"/>
              <a:t>Cancer Center</a:t>
            </a:r>
          </a:p>
        </p:txBody>
      </p:sp>
    </p:spTree>
    <p:extLst>
      <p:ext uri="{BB962C8B-B14F-4D97-AF65-F5344CB8AC3E}">
        <p14:creationId xmlns:p14="http://schemas.microsoft.com/office/powerpoint/2010/main" val="203391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B115-73E5-47EB-9EE5-052314D3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Clinical Trials Journal Report</a:t>
            </a:r>
          </a:p>
        </p:txBody>
      </p:sp>
    </p:spTree>
    <p:extLst>
      <p:ext uri="{BB962C8B-B14F-4D97-AF65-F5344CB8AC3E}">
        <p14:creationId xmlns:p14="http://schemas.microsoft.com/office/powerpoint/2010/main" val="360693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A8B4-1D79-473E-B848-9733F14EF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Membership Committee </a:t>
            </a:r>
            <a:br>
              <a:rPr lang="en-US" sz="6000" dirty="0"/>
            </a:br>
            <a:r>
              <a:rPr lang="en-US" sz="6000" dirty="0"/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136215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12E2A-E381-47A7-B1C5-89308D4F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Communications Committee</a:t>
            </a:r>
            <a:br>
              <a:rPr lang="en-US" sz="6000" dirty="0"/>
            </a:br>
            <a:r>
              <a:rPr lang="en-US" sz="6000" dirty="0"/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21918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061C-05D2-2ACB-B49E-30383D0C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Scholarship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B0DE4-CC09-E0F5-15AF-C5E7A3AB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193074"/>
            <a:ext cx="11489634" cy="48996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/>
              <a:t>Mission: </a:t>
            </a:r>
            <a:r>
              <a:rPr lang="en-US" sz="9600" dirty="0"/>
              <a:t>The mission of the Committee is to enhance students' participation in order to broaden the Society’s membership.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b="1" dirty="0"/>
              <a:t>Scope:  </a:t>
            </a:r>
            <a:r>
              <a:rPr lang="en-US" sz="9600" dirty="0"/>
              <a:t>The overall scope of the Committee is to review abstracts, manuscripts, and presentations submitted by students to the annual meeting.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600" b="1" dirty="0"/>
              <a:t>2021-2022 Committee Members:</a:t>
            </a:r>
            <a:r>
              <a:rPr lang="en-US" sz="5600" dirty="0"/>
              <a:t>	</a:t>
            </a:r>
          </a:p>
          <a:p>
            <a:pPr marL="0" indent="0">
              <a:buNone/>
            </a:pPr>
            <a:r>
              <a:rPr lang="en-US" sz="5600" dirty="0"/>
              <a:t>	  Cody Chiuzan (Chair)		Northwell Health</a:t>
            </a:r>
          </a:p>
          <a:p>
            <a:pPr marL="0" indent="0">
              <a:buNone/>
            </a:pPr>
            <a:r>
              <a:rPr lang="en-US" sz="5600" dirty="0"/>
              <a:t>	  Michael Grayling (Co-Chair)	Newcastle University</a:t>
            </a:r>
          </a:p>
          <a:p>
            <a:pPr marL="0" indent="0">
              <a:buNone/>
            </a:pPr>
            <a:r>
              <a:rPr lang="en-US" sz="5600" dirty="0"/>
              <a:t>	  Marcin Dudek		University of Warsaw</a:t>
            </a:r>
          </a:p>
          <a:p>
            <a:pPr marL="0" indent="0">
              <a:buNone/>
            </a:pPr>
            <a:r>
              <a:rPr lang="en-US" sz="5600" dirty="0"/>
              <a:t>	  Denise Esserman		Yale University</a:t>
            </a:r>
          </a:p>
          <a:p>
            <a:pPr marL="0" indent="0">
              <a:buNone/>
            </a:pPr>
            <a:r>
              <a:rPr lang="en-US" sz="5600" dirty="0"/>
              <a:t>                  Liz Garrett-Mayer 		American Society of Clinical Oncology</a:t>
            </a:r>
          </a:p>
          <a:p>
            <a:pPr marL="0" indent="0">
              <a:buNone/>
            </a:pPr>
            <a:r>
              <a:rPr lang="en-US" sz="5600" dirty="0"/>
              <a:t>	  Yu Lan			Farallon Capital</a:t>
            </a:r>
          </a:p>
          <a:p>
            <a:pPr marL="0" indent="0">
              <a:buNone/>
            </a:pPr>
            <a:r>
              <a:rPr lang="en-US" sz="5600" dirty="0"/>
              <a:t>	  </a:t>
            </a:r>
            <a:r>
              <a:rPr lang="en-US" sz="5600" dirty="0" err="1"/>
              <a:t>Ruitao</a:t>
            </a:r>
            <a:r>
              <a:rPr lang="en-US" sz="5600" dirty="0"/>
              <a:t> Lin			MD Anderson Cancer Center</a:t>
            </a:r>
          </a:p>
          <a:p>
            <a:pPr marL="0" indent="0">
              <a:buNone/>
            </a:pPr>
            <a:r>
              <a:rPr lang="en-US" sz="5600" dirty="0"/>
              <a:t>	  </a:t>
            </a:r>
            <a:r>
              <a:rPr lang="en-US" sz="5600" dirty="0" err="1"/>
              <a:t>Chaoqun</a:t>
            </a:r>
            <a:r>
              <a:rPr lang="en-US" sz="5600" dirty="0"/>
              <a:t> Mei		Pfizer</a:t>
            </a:r>
          </a:p>
          <a:p>
            <a:pPr marL="0" indent="0">
              <a:buNone/>
            </a:pPr>
            <a:r>
              <a:rPr lang="en-US" sz="5600" dirty="0"/>
              <a:t>	  Ludovic Trinquart		Tufts Medical Center</a:t>
            </a:r>
          </a:p>
          <a:p>
            <a:pPr marL="0" indent="0">
              <a:buNone/>
            </a:pPr>
            <a:r>
              <a:rPr lang="en-US" sz="5600" dirty="0"/>
              <a:t>	  </a:t>
            </a:r>
            <a:r>
              <a:rPr lang="en-US" sz="5600" dirty="0" err="1"/>
              <a:t>Xiaofei</a:t>
            </a:r>
            <a:r>
              <a:rPr lang="en-US" sz="5600" dirty="0"/>
              <a:t> Wang		Duke University </a:t>
            </a:r>
          </a:p>
          <a:p>
            <a:pPr marL="0" indent="0">
              <a:buNone/>
            </a:pPr>
            <a:r>
              <a:rPr lang="en-US" sz="5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6148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061C-05D2-2ACB-B49E-30383D0C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Scholarship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B0DE4-CC09-E0F5-15AF-C5E7A3ABA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393371"/>
            <a:ext cx="11489634" cy="4963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Thomas C. Chalmers Student Scholarship</a:t>
            </a:r>
          </a:p>
          <a:p>
            <a:r>
              <a:rPr lang="en-US" sz="2600" dirty="0"/>
              <a:t>Students currently enrolled in a graduate program (MS, PhD, or DrPH) </a:t>
            </a:r>
          </a:p>
          <a:p>
            <a:r>
              <a:rPr lang="en-US" sz="2600" dirty="0"/>
              <a:t>Post-doctoral fellows (2 years from completing PhD/DrPH)</a:t>
            </a:r>
          </a:p>
          <a:p>
            <a:r>
              <a:rPr lang="en-US" sz="2600" dirty="0"/>
              <a:t>Submission of short manuscript (≤3500 words)</a:t>
            </a:r>
          </a:p>
          <a:p>
            <a:r>
              <a:rPr lang="en-US" sz="2600" dirty="0"/>
              <a:t>26 applications received in 2021-2022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b="1" dirty="0"/>
              <a:t>Sylvan Green Award</a:t>
            </a:r>
          </a:p>
          <a:p>
            <a:r>
              <a:rPr lang="en-US" sz="2400" dirty="0"/>
              <a:t>Physicians, dentists or other health professionals engaged as investigators or co-investigators in clinical trials or epidemiology projects</a:t>
            </a:r>
          </a:p>
          <a:p>
            <a:r>
              <a:rPr lang="en-US" sz="2400" dirty="0"/>
              <a:t>Submission of short paper (≤1000 words)</a:t>
            </a:r>
          </a:p>
          <a:p>
            <a:r>
              <a:rPr lang="en-US" sz="2400" dirty="0"/>
              <a:t>2 applications received in 2021-2022</a:t>
            </a:r>
          </a:p>
          <a:p>
            <a:endParaRPr lang="en-US" sz="5600" dirty="0"/>
          </a:p>
          <a:p>
            <a:pPr marL="0" indent="0">
              <a:buNone/>
            </a:pP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4140350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E68CB0-5CE2-4DC6-9E24-7BA59C883E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/>
              <a:t>Jiyang Wen</a:t>
            </a:r>
          </a:p>
          <a:p>
            <a:r>
              <a:rPr lang="en-US" sz="2000" dirty="0"/>
              <a:t>Johns Hopkins Bloomberg School of Public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1934E-5A95-4C62-ACB9-DB38C680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Thomas C. Chalmers Student Scholarship Finalists</a:t>
            </a:r>
          </a:p>
        </p:txBody>
      </p:sp>
      <p:pic>
        <p:nvPicPr>
          <p:cNvPr id="8" name="Picture Placeholder 7" descr="A picture containing person, wall, child, young&#10;&#10;Description automatically generated">
            <a:extLst>
              <a:ext uri="{FF2B5EF4-FFF2-40B4-BE49-F238E27FC236}">
                <a16:creationId xmlns:a16="http://schemas.microsoft.com/office/drawing/2014/main" id="{2908E98A-4C5A-4A6D-AFC7-A77CBF60EE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8333" r="8333"/>
          <a:stretch/>
        </p:blipFill>
        <p:spPr/>
      </p:pic>
      <p:pic>
        <p:nvPicPr>
          <p:cNvPr id="12" name="Picture Placeholder 11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415BF9B9-CFFD-463B-891E-124663D6AF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257" t="14422" r="23044" b="21135"/>
          <a:stretch/>
        </p:blipFill>
        <p:spPr>
          <a:xfrm>
            <a:off x="8924994" y="1914524"/>
            <a:ext cx="2286000" cy="2743200"/>
          </a:xfrm>
        </p:spPr>
      </p:pic>
      <p:pic>
        <p:nvPicPr>
          <p:cNvPr id="10" name="Picture Placeholder 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5B58E87-0B3B-4F7A-AD0D-53CEA3A755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13073" r="13073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3B13F-516E-7B41-877A-055CC7895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/>
              <a:t>Peter Godolphin</a:t>
            </a:r>
          </a:p>
          <a:p>
            <a:r>
              <a:rPr lang="en-US" sz="2000" dirty="0"/>
              <a:t>University College London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D9328-E705-D242-AB7E-2C27B4DE3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b="1" dirty="0"/>
              <a:t>Jack Wolf</a:t>
            </a:r>
          </a:p>
          <a:p>
            <a:r>
              <a:rPr lang="en-US" sz="2000" dirty="0"/>
              <a:t>University of Minnesota School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8319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22B6CE-8940-40CD-9656-DA3E10329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Andrea Viecelli</a:t>
            </a:r>
          </a:p>
          <a:p>
            <a:r>
              <a:rPr lang="en-US" b="1" dirty="0"/>
              <a:t>Princess Alexandra Hospital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DCEA4-9D41-4325-B75F-0D7C7D5D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Sylvan Green Winner</a:t>
            </a:r>
          </a:p>
        </p:txBody>
      </p:sp>
      <p:pic>
        <p:nvPicPr>
          <p:cNvPr id="6" name="Picture Placeholder 5" descr="A person smiling in front of a bush&#10;&#10;Description automatically generated with low confidence">
            <a:extLst>
              <a:ext uri="{FF2B5EF4-FFF2-40B4-BE49-F238E27FC236}">
                <a16:creationId xmlns:a16="http://schemas.microsoft.com/office/drawing/2014/main" id="{DEADE587-BDAB-45CA-84BE-2017391056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880" t="14362" r="18072" b="31128"/>
          <a:stretch/>
        </p:blipFill>
        <p:spPr>
          <a:xfrm>
            <a:off x="4953000" y="1914525"/>
            <a:ext cx="2286000" cy="2743200"/>
          </a:xfrm>
        </p:spPr>
      </p:pic>
    </p:spTree>
    <p:extLst>
      <p:ext uri="{BB962C8B-B14F-4D97-AF65-F5344CB8AC3E}">
        <p14:creationId xmlns:p14="http://schemas.microsoft.com/office/powerpoint/2010/main" val="44093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8A5F559-F8F0-B748-B858-9917B16321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/>
              <a:t>Ariany Marques Vieira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693C3-1273-CE4D-80A0-C518E91D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ED&amp;I Student Travel Awards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9304A61-2AA3-A3B0-E042-F9FAB8C4FE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6" r="2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10FF1E4-FC40-3FCD-C287-7F3D49592E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6" r="2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6AB089C-6269-FC78-220A-664B1EAC02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16" r="2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CB20CF-8473-D847-A53F-A1E36A0DDE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b="1" dirty="0"/>
              <a:t>Jacqueline Thompson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63125D-4D1E-EC4A-AA26-3358BDA1E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b="1" dirty="0"/>
              <a:t>David-Erick Lafontant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AE9EDC-D7B6-4149-8FBC-A49D9C6DB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b="1" dirty="0"/>
              <a:t>Sandra Castro-Pearson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C911605-AA2C-0964-19DF-888287EDEAB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216" r="21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B11D-0F0C-429F-9C2B-6BFD142CA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Best Poster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86113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467AF01-0A79-426D-9086-4D002D1752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Mithat </a:t>
            </a:r>
            <a:r>
              <a:rPr lang="en-US" b="1"/>
              <a:t>Gönen</a:t>
            </a:r>
            <a:endParaRPr lang="en-US" b="1" dirty="0"/>
          </a:p>
          <a:p>
            <a:r>
              <a:rPr lang="en-US" b="1" dirty="0"/>
              <a:t>SCT 2021-2022 President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3E185-4CE3-463D-A60B-0738AE14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President’s Welcome and Report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7EE1700-0507-4D34-9793-1563B164E7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083" t="7132" r="20903"/>
          <a:stretch/>
        </p:blipFill>
        <p:spPr>
          <a:xfrm>
            <a:off x="4953000" y="1914525"/>
            <a:ext cx="2286000" cy="2743200"/>
          </a:xfrm>
        </p:spPr>
      </p:pic>
    </p:spTree>
    <p:extLst>
      <p:ext uri="{BB962C8B-B14F-4D97-AF65-F5344CB8AC3E}">
        <p14:creationId xmlns:p14="http://schemas.microsoft.com/office/powerpoint/2010/main" val="371014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B122-2982-46D0-B89B-707775CC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from Incoming President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A222E-0E91-4A9C-8972-11BFAD1AF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Awards to Outgoing Board Members and President </a:t>
            </a:r>
          </a:p>
          <a:p>
            <a:r>
              <a:rPr lang="en-US" dirty="0"/>
              <a:t>2023 Annual Meeting: May 21 -24, 2023, Baltimore, MD</a:t>
            </a:r>
          </a:p>
        </p:txBody>
      </p:sp>
    </p:spTree>
    <p:extLst>
      <p:ext uri="{BB962C8B-B14F-4D97-AF65-F5344CB8AC3E}">
        <p14:creationId xmlns:p14="http://schemas.microsoft.com/office/powerpoint/2010/main" val="3936961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307D48-DAAF-4600-966B-BF5F94C60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9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E2BF-237E-4AB6-A014-5A48C914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76AA5-F518-4B12-A59B-135A1E9DC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Discussion / Q&amp;A</a:t>
            </a:r>
          </a:p>
          <a:p>
            <a:r>
              <a:rPr lang="en-US" dirty="0"/>
              <a:t>Adjournment</a:t>
            </a:r>
          </a:p>
        </p:txBody>
      </p:sp>
    </p:spTree>
    <p:extLst>
      <p:ext uri="{BB962C8B-B14F-4D97-AF65-F5344CB8AC3E}">
        <p14:creationId xmlns:p14="http://schemas.microsoft.com/office/powerpoint/2010/main" val="37894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0BAEC-98B2-46C5-BBED-42C71009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Approval of </a:t>
            </a:r>
            <a:br>
              <a:rPr lang="en-US" sz="5400" dirty="0"/>
            </a:br>
            <a:r>
              <a:rPr lang="en-US" sz="5400" dirty="0"/>
              <a:t>2021 Business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200545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313A-D1BF-4881-A230-6A009D09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Year-in-Review</a:t>
            </a:r>
          </a:p>
        </p:txBody>
      </p:sp>
    </p:spTree>
    <p:extLst>
      <p:ext uri="{BB962C8B-B14F-4D97-AF65-F5344CB8AC3E}">
        <p14:creationId xmlns:p14="http://schemas.microsoft.com/office/powerpoint/2010/main" val="147300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D5CD-9D6E-6860-CE9E-13FCED30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078E2C1-BD69-DCBD-3309-FAD574DA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" y="0"/>
            <a:ext cx="1218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8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6225A4C-7D87-422A-B312-F7F5F9E1D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600" b="1" dirty="0"/>
              <a:t>President-Elect</a:t>
            </a:r>
          </a:p>
          <a:p>
            <a:r>
              <a:rPr lang="en-US" sz="1600" b="1" dirty="0"/>
              <a:t>Dixie J. Ecklund, BSN, RN, MSN, MBA, CCRC</a:t>
            </a:r>
          </a:p>
          <a:p>
            <a:r>
              <a:rPr lang="en-US" sz="1600" b="1" dirty="0"/>
              <a:t>University of Iowa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75D8D-9711-49EF-9D98-C2743232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 Results</a:t>
            </a:r>
          </a:p>
        </p:txBody>
      </p:sp>
      <p:pic>
        <p:nvPicPr>
          <p:cNvPr id="10" name="Picture Placeholder 9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3744A8F3-EA64-47F9-94BB-82F76D821D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143" b="7143"/>
          <a:stretch>
            <a:fillRect/>
          </a:stretch>
        </p:blipFill>
        <p:spPr/>
      </p:pic>
      <p:pic>
        <p:nvPicPr>
          <p:cNvPr id="14" name="Picture Placeholder 13" descr="A picture containing person, wall&#10;&#10;Description automatically generated">
            <a:extLst>
              <a:ext uri="{FF2B5EF4-FFF2-40B4-BE49-F238E27FC236}">
                <a16:creationId xmlns:a16="http://schemas.microsoft.com/office/drawing/2014/main" id="{0B620E2F-AB34-445D-AE61-FD155FBB7B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5553" r="23369" b="13499"/>
          <a:stretch/>
        </p:blipFill>
        <p:spPr>
          <a:xfrm flipH="1">
            <a:off x="8924994" y="1914524"/>
            <a:ext cx="2286000" cy="2743200"/>
          </a:xfrm>
        </p:spPr>
      </p:pic>
      <p:pic>
        <p:nvPicPr>
          <p:cNvPr id="12" name="Picture Placeholder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350FF14-AE67-49CE-9189-E5AB791124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4861" b="4861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74FA45-3CBE-4E57-A801-33C6AE6FE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b="1" dirty="0"/>
              <a:t>Board of Directors</a:t>
            </a:r>
          </a:p>
          <a:p>
            <a:r>
              <a:rPr lang="en-US" sz="1600" b="1" dirty="0"/>
              <a:t>Jody D. Ciolino, PhD</a:t>
            </a:r>
          </a:p>
          <a:p>
            <a:r>
              <a:rPr lang="en-US" sz="1600" b="1" dirty="0"/>
              <a:t>Northwestern University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5ED067-9D7A-49AD-AB94-AF85229F88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600" b="1" dirty="0"/>
              <a:t>Board of Directors</a:t>
            </a:r>
          </a:p>
          <a:p>
            <a:r>
              <a:rPr lang="en-US" sz="1600" b="1" dirty="0"/>
              <a:t>Masha Kocherginsky, PhD</a:t>
            </a:r>
          </a:p>
          <a:p>
            <a:r>
              <a:rPr lang="en-US" sz="1600" b="1" dirty="0"/>
              <a:t>Northwestern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5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313A-D1BF-4881-A230-6A009D09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Financial Report</a:t>
            </a:r>
          </a:p>
        </p:txBody>
      </p:sp>
    </p:spTree>
    <p:extLst>
      <p:ext uri="{BB962C8B-B14F-4D97-AF65-F5344CB8AC3E}">
        <p14:creationId xmlns:p14="http://schemas.microsoft.com/office/powerpoint/2010/main" val="363946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C0FBA-10E9-1CFC-3C6D-85C596908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65" y="414075"/>
            <a:ext cx="9667693" cy="54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4AC0F-0804-FE32-171C-701AB218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286214"/>
            <a:ext cx="10363200" cy="56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8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T 22">
      <a:dk1>
        <a:srgbClr val="0168B2"/>
      </a:dk1>
      <a:lt1>
        <a:srgbClr val="FFFFFF"/>
      </a:lt1>
      <a:dk2>
        <a:srgbClr val="0069B3"/>
      </a:dk2>
      <a:lt2>
        <a:srgbClr val="FFFFFF"/>
      </a:lt2>
      <a:accent1>
        <a:srgbClr val="8FD5E6"/>
      </a:accent1>
      <a:accent2>
        <a:srgbClr val="00A261"/>
      </a:accent2>
      <a:accent3>
        <a:srgbClr val="ABDEE8"/>
      </a:accent3>
      <a:accent4>
        <a:srgbClr val="DBB056"/>
      </a:accent4>
      <a:accent5>
        <a:srgbClr val="689ACA"/>
      </a:accent5>
      <a:accent6>
        <a:srgbClr val="77C27E"/>
      </a:accent6>
      <a:hlink>
        <a:srgbClr val="C6E7EA"/>
      </a:hlink>
      <a:folHlink>
        <a:srgbClr val="B9E3E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T_Slides2022  -  Read-Only" id="{AA682CC7-F658-4913-ADC9-C06D10C07359}" vid="{A9FEBE2D-95B5-42B8-97B7-40EE0F621AF0}"/>
    </a:ext>
  </a:extLst>
</a:theme>
</file>

<file path=ppt/theme/theme2.xml><?xml version="1.0" encoding="utf-8"?>
<a:theme xmlns:a="http://schemas.openxmlformats.org/drawingml/2006/main" name="1_Office Theme">
  <a:themeElements>
    <a:clrScheme name="SCT 22">
      <a:dk1>
        <a:srgbClr val="0168B2"/>
      </a:dk1>
      <a:lt1>
        <a:srgbClr val="FFFFFF"/>
      </a:lt1>
      <a:dk2>
        <a:srgbClr val="0069B3"/>
      </a:dk2>
      <a:lt2>
        <a:srgbClr val="FFFFFF"/>
      </a:lt2>
      <a:accent1>
        <a:srgbClr val="8FD5E6"/>
      </a:accent1>
      <a:accent2>
        <a:srgbClr val="00A261"/>
      </a:accent2>
      <a:accent3>
        <a:srgbClr val="ABDEE8"/>
      </a:accent3>
      <a:accent4>
        <a:srgbClr val="DBB056"/>
      </a:accent4>
      <a:accent5>
        <a:srgbClr val="689ACA"/>
      </a:accent5>
      <a:accent6>
        <a:srgbClr val="77C27E"/>
      </a:accent6>
      <a:hlink>
        <a:srgbClr val="C6E7EA"/>
      </a:hlink>
      <a:folHlink>
        <a:srgbClr val="B9E3E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T_Slides2022[1].pptx  -  Read-Only" id="{C492BD17-DB7B-2D41-81FB-E270760CA4E2}" vid="{A23E3423-77AD-7F4E-8D20-0BC961AE0C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SCT 2022 Business Session Slides</Template>
  <TotalTime>174</TotalTime>
  <Words>419</Words>
  <Application>Microsoft Office PowerPoint</Application>
  <PresentationFormat>Widescreen</PresentationFormat>
  <Paragraphs>76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Tahoma</vt:lpstr>
      <vt:lpstr>Office Theme</vt:lpstr>
      <vt:lpstr>1_Office Theme</vt:lpstr>
      <vt:lpstr>SCT 2022 Business Session</vt:lpstr>
      <vt:lpstr>President’s Welcome and Report</vt:lpstr>
      <vt:lpstr>Approval of  2021 Business Meeting Minutes</vt:lpstr>
      <vt:lpstr>Year-in-Review</vt:lpstr>
      <vt:lpstr>PowerPoint Presentation</vt:lpstr>
      <vt:lpstr>Election Results</vt:lpstr>
      <vt:lpstr>Financial Report</vt:lpstr>
      <vt:lpstr>PowerPoint Presentation</vt:lpstr>
      <vt:lpstr>PowerPoint Presentation</vt:lpstr>
      <vt:lpstr>Class of 2022 Fellows</vt:lpstr>
      <vt:lpstr>Clinical Trials Journal Report</vt:lpstr>
      <vt:lpstr>Membership Committee  Update</vt:lpstr>
      <vt:lpstr>Communications Committee Update</vt:lpstr>
      <vt:lpstr>Student Scholarship Committee</vt:lpstr>
      <vt:lpstr>Student Scholarship Committee</vt:lpstr>
      <vt:lpstr>Thomas C. Chalmers Student Scholarship Finalists</vt:lpstr>
      <vt:lpstr>Sylvan Green Winner</vt:lpstr>
      <vt:lpstr>ED&amp;I Student Travel Awards</vt:lpstr>
      <vt:lpstr>Best Poster Presentations</vt:lpstr>
      <vt:lpstr>Remarks from Incoming President</vt:lpstr>
      <vt:lpstr>PowerPoint Presentation</vt:lpstr>
      <vt:lpstr>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2022 SCT Business Session</dc:title>
  <dc:creator>Lisa Aguado</dc:creator>
  <cp:lastModifiedBy>Lisa Aguado</cp:lastModifiedBy>
  <cp:revision>28</cp:revision>
  <dcterms:created xsi:type="dcterms:W3CDTF">2022-04-26T18:51:00Z</dcterms:created>
  <dcterms:modified xsi:type="dcterms:W3CDTF">2022-05-12T21:35:44Z</dcterms:modified>
</cp:coreProperties>
</file>